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7315200" cy="9601200"/>
  <p:embeddedFontLst>
    <p:embeddedFont>
      <p:font typeface="Caveat" pitchFamily="2" charset="77"/>
      <p:regular r:id="rId18"/>
      <p:bold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Gill Sans" panose="020B0502020104020203" pitchFamily="34" charset="-79"/>
      <p:regular r:id="rId24"/>
      <p:bold r:id="rId25"/>
    </p:embeddedFont>
    <p:embeddedFont>
      <p:font typeface="Montserrat Medium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JvVv4+40KvZhNfC9OO2YZBq9D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ACD946-39A9-4851-930B-AA4891205A09}">
  <a:tblStyle styleId="{4AACD946-39A9-4851-930B-AA4891205A09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1F5"/>
          </a:solidFill>
        </a:fill>
      </a:tcStyle>
    </a:wholeTbl>
    <a:band1H>
      <a:tcTxStyle/>
      <a:tcStyle>
        <a:tcBdr/>
        <a:fill>
          <a:solidFill>
            <a:srgbClr val="CEE2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E2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01"/>
  </p:normalViewPr>
  <p:slideViewPr>
    <p:cSldViewPr snapToGrid="0" snapToObjects="1">
      <p:cViewPr varScale="1">
        <p:scale>
          <a:sx n="95" d="100"/>
          <a:sy n="95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*accept utterances as part of the verbal exchange…</a:t>
            </a:r>
            <a:endParaRPr/>
          </a:p>
        </p:txBody>
      </p:sp>
      <p:sp>
        <p:nvSpPr>
          <p:cNvPr id="304" name="Google Shape;304;p10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01b4c10e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01b4c10ea_0_6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701b4c10ea_0_6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ATLANTA SPEECH SCHOOL VIDEO – pause for discussion?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https://www.youtube.com/watch?v=F9HWlIQ1nZE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CITATION FOR STRIVE FOR FIVE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assume teachers will know the difference between open and closed-ended questions</a:t>
            </a:r>
            <a:endParaRPr/>
          </a:p>
        </p:txBody>
      </p:sp>
      <p:sp>
        <p:nvSpPr>
          <p:cNvPr id="214" name="Google Shape;214;p5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6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none"/>
              <a:t>It’s not just about the question…it’s about what happens afterwards!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Wasik &amp; Iannone-Campbell (2012)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Teachers’ typical wait time is about three seconds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providing a 15-second wait time, give children time to think and respond without silence of waiting becoming overwhelming</a:t>
            </a:r>
            <a:endParaRPr/>
          </a:p>
        </p:txBody>
      </p:sp>
      <p:sp>
        <p:nvSpPr>
          <p:cNvPr id="229" name="Google Shape;229;p6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Off-topic comment activity</a:t>
            </a: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8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Instead of correcting children when they say something factually or grammatically incorrect, use your response to extend children’s utterances into complete sentences and provide additional detail</a:t>
            </a:r>
            <a:endParaRPr/>
          </a:p>
        </p:txBody>
      </p:sp>
      <p:sp>
        <p:nvSpPr>
          <p:cNvPr id="265" name="Google Shape;265;p8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Children may be familiar with the group time expectations “eyes are watching, ears are listening…”, but are they used to extending that courtesy to teachers </a:t>
            </a:r>
            <a:r>
              <a:rPr lang="en-US" i="1"/>
              <a:t>and </a:t>
            </a:r>
            <a:r>
              <a:rPr lang="en-US" i="0"/>
              <a:t>peers?</a:t>
            </a:r>
            <a:endParaRPr/>
          </a:p>
        </p:txBody>
      </p:sp>
      <p:sp>
        <p:nvSpPr>
          <p:cNvPr id="284" name="Google Shape;284;p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448091" y="3085765"/>
            <a:ext cx="8240108" cy="2789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581192" y="3382109"/>
            <a:ext cx="79897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veat"/>
              <a:buNone/>
              <a:defRPr sz="4000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ubTitle" idx="1"/>
          </p:nvPr>
        </p:nvSpPr>
        <p:spPr>
          <a:xfrm>
            <a:off x="577124" y="4901475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16"/>
          <p:cNvPicPr preferRelativeResize="0"/>
          <p:nvPr/>
        </p:nvPicPr>
        <p:blipFill rotWithShape="1">
          <a:blip r:embed="rId2">
            <a:alphaModFix/>
          </a:blip>
          <a:srcRect l="49887" t="20650" r="10660" b="38817"/>
          <a:stretch/>
        </p:blipFill>
        <p:spPr>
          <a:xfrm>
            <a:off x="4633126" y="6053551"/>
            <a:ext cx="1287415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6"/>
          <p:cNvSpPr/>
          <p:nvPr/>
        </p:nvSpPr>
        <p:spPr>
          <a:xfrm>
            <a:off x="2415075" y="4820849"/>
            <a:ext cx="751500" cy="670800"/>
          </a:xfrm>
          <a:prstGeom prst="ellipse">
            <a:avLst/>
          </a:prstGeom>
          <a:solidFill>
            <a:srgbClr val="EEEC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921" y="4901932"/>
            <a:ext cx="465940" cy="5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425" y="6230275"/>
            <a:ext cx="1232500" cy="2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body" idx="1"/>
          </p:nvPr>
        </p:nvSpPr>
        <p:spPr>
          <a:xfrm rot="5400000">
            <a:off x="2760671" y="48524"/>
            <a:ext cx="3630794" cy="798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dt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989752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/>
          <p:nvPr/>
        </p:nvSpPr>
        <p:spPr>
          <a:xfrm>
            <a:off x="8283190" y="6148813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9537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9537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1" name="Google Shape;31;p17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32" name="Google Shape;32;p17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33" name="Google Shape;33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" name="Google Shape;34;p17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35" name="Google Shape;35;p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36;p17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7" name="Google Shape;37;p17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38" name="Google Shape;3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4663282" y="2228003"/>
            <a:ext cx="390766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/>
          <p:nvPr/>
        </p:nvSpPr>
        <p:spPr>
          <a:xfrm>
            <a:off x="8283190" y="6148813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9537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9537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5" name="Google Shape;45;p18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46" name="Google Shape;46;p18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47" name="Google Shape;47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" name="Google Shape;48;p18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49" name="Google Shape;49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" name="Google Shape;50;p18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1" name="Google Shape;51;p18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52" name="Google Shape;5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3" name="Google Shape;63;p19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64" name="Google Shape;64;p19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65" name="Google Shape;65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6" name="Google Shape;66;p19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67" name="Google Shape;67;p1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8" name="Google Shape;68;p19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9" name="Google Shape;69;p19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70" name="Google Shape;7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/>
          <p:nvPr/>
        </p:nvSpPr>
        <p:spPr>
          <a:xfrm>
            <a:off x="452646" y="48752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8" name="Google Shape;78;p20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79" name="Google Shape;79;p20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80" name="Google Shape;80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1" name="Google Shape;81;p20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82" name="Google Shape;82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3" name="Google Shape;83;p20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4" name="Google Shape;84;p20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85" name="Google Shape;8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2" name="Google Shape;92;p21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93" name="Google Shape;93;p21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94" name="Google Shape;94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5" name="Google Shape;95;p21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96" name="Google Shape;96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7" name="Google Shape;97;p21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8" name="Google Shape;98;p21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99" name="Google Shape;9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7C0D4"/>
              </a:buClr>
              <a:buSzPts val="2000"/>
              <a:buFont typeface="Gill Sans"/>
              <a:buNone/>
              <a:defRPr sz="2000" b="0"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1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2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>
            <a:spLocks noGrp="1"/>
          </p:cNvSpPr>
          <p:nvPr>
            <p:ph type="pic" idx="2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5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5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5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hyperlink" Target="https://clipartxtras.com/download/416cc800c2f885f61422c239f113dd479d84d5a8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y.vanderbilt.edu/mnpspartnershi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xels.com/png-svg/preview/128018/hand-drawn-wall-clock" TargetMode="External"/><Relationship Id="rId13" Type="http://schemas.openxmlformats.org/officeDocument/2006/relationships/hyperlink" Target="http://www.clipartpanda.com/clipart_images/drawing-clip-art-ear-2248927" TargetMode="External"/><Relationship Id="rId18" Type="http://schemas.openxmlformats.org/officeDocument/2006/relationships/hyperlink" Target="http://clipart-library.com/" TargetMode="External"/><Relationship Id="rId3" Type="http://schemas.openxmlformats.org/officeDocument/2006/relationships/hyperlink" Target="http://www.myiconfinder.com/icon/bend-bulb-color-glow-hint-idea-lamp-light-lightbulb-off-on-hand-draw-drawn-sktch-sktching-drawing-line-outline-out/874" TargetMode="External"/><Relationship Id="rId7" Type="http://schemas.openxmlformats.org/officeDocument/2006/relationships/hyperlink" Target="https://www.vexels.com/png-svg/preview/128423/pie-chart-hand-drawn-doodle" TargetMode="External"/><Relationship Id="rId12" Type="http://schemas.openxmlformats.org/officeDocument/2006/relationships/hyperlink" Target="http://www.clipartpanda.com/clipart_images/mouth-clipart-11621-62170247" TargetMode="External"/><Relationship Id="rId17" Type="http://schemas.openxmlformats.org/officeDocument/2006/relationships/hyperlink" Target="http://clipart-library.com/clipart/2011313.htm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www.deviantart.com/" TargetMode="External"/><Relationship Id="rId20" Type="http://schemas.openxmlformats.org/officeDocument/2006/relationships/hyperlink" Target="https://clipartxtras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vexels.com/png-svg/preview/127943/hand-drawn-bar-graph" TargetMode="External"/><Relationship Id="rId11" Type="http://schemas.openxmlformats.org/officeDocument/2006/relationships/hyperlink" Target="https://www.vexels.com/png-svg/preview/127459/cog-wheel-hand-drawn-icon" TargetMode="External"/><Relationship Id="rId5" Type="http://schemas.openxmlformats.org/officeDocument/2006/relationships/hyperlink" Target="https://www.vexels.com/png-svg/preview/127978/hand-drawn-magnifying-glass" TargetMode="External"/><Relationship Id="rId15" Type="http://schemas.openxmlformats.org/officeDocument/2006/relationships/hyperlink" Target="https://www.deviantart.com/pixelworlds/art/Gears-are-Turning-163878837" TargetMode="External"/><Relationship Id="rId10" Type="http://schemas.openxmlformats.org/officeDocument/2006/relationships/hyperlink" Target="https://www.vexels.com/png-svg/preview/127982/hand-drawn-open-book" TargetMode="External"/><Relationship Id="rId19" Type="http://schemas.openxmlformats.org/officeDocument/2006/relationships/hyperlink" Target="https://clipartxtras.com/download/416cc800c2f885f61422c239f113dd479d84d5a8.html" TargetMode="External"/><Relationship Id="rId4" Type="http://schemas.openxmlformats.org/officeDocument/2006/relationships/hyperlink" Target="http://www.myiconfinder.com/Graphicfuel" TargetMode="External"/><Relationship Id="rId9" Type="http://schemas.openxmlformats.org/officeDocument/2006/relationships/hyperlink" Target="https://www.vexels.com/png-svg/preview/127949/hand-drawn-cloud-bubble" TargetMode="External"/><Relationship Id="rId14" Type="http://schemas.openxmlformats.org/officeDocument/2006/relationships/hyperlink" Target="http://www.clipartpanda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hyperlink" Target="https://www.deviantart.com/pixelworlds/art/Gears-are-Turning-16387883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lipartpanda.com/clipart_images/mouth-clipart-11621-62170247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ipartpanda.com/clipart_images/drawing-clip-art-ear-2248927" TargetMode="External"/><Relationship Id="rId5" Type="http://schemas.openxmlformats.org/officeDocument/2006/relationships/image" Target="../media/image9.gif"/><Relationship Id="rId4" Type="http://schemas.openxmlformats.org/officeDocument/2006/relationships/image" Target="../media/image8.gif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"/>
          <p:cNvPicPr preferRelativeResize="0"/>
          <p:nvPr/>
        </p:nvPicPr>
        <p:blipFill rotWithShape="1">
          <a:blip r:embed="rId3">
            <a:alphaModFix/>
          </a:blip>
          <a:srcRect l="2555" t="29703" r="11348" b="3720"/>
          <a:stretch/>
        </p:blipFill>
        <p:spPr>
          <a:xfrm>
            <a:off x="444314" y="625040"/>
            <a:ext cx="2305879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"/>
          <p:cNvPicPr preferRelativeResize="0"/>
          <p:nvPr/>
        </p:nvPicPr>
        <p:blipFill rotWithShape="1">
          <a:blip r:embed="rId4">
            <a:alphaModFix/>
          </a:blip>
          <a:srcRect l="2030" t="28672" r="16811" b="7468"/>
          <a:stretch/>
        </p:blipFill>
        <p:spPr>
          <a:xfrm>
            <a:off x="6420023" y="625040"/>
            <a:ext cx="2266121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5">
            <a:alphaModFix/>
          </a:blip>
          <a:srcRect t="16755" b="30916"/>
          <a:stretch/>
        </p:blipFill>
        <p:spPr>
          <a:xfrm>
            <a:off x="2881358" y="625040"/>
            <a:ext cx="3407501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"/>
          <p:cNvSpPr txBox="1">
            <a:spLocks noGrp="1"/>
          </p:cNvSpPr>
          <p:nvPr>
            <p:ph type="ctrTitle"/>
          </p:nvPr>
        </p:nvSpPr>
        <p:spPr>
          <a:xfrm>
            <a:off x="508685" y="3382109"/>
            <a:ext cx="8126630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</a:pPr>
            <a:r>
              <a:rPr lang="en-US" sz="3600"/>
              <a:t>Increasing </a:t>
            </a:r>
            <a:br>
              <a:rPr lang="en-US" sz="3600"/>
            </a:br>
            <a:r>
              <a:rPr lang="en-US" sz="3600"/>
              <a:t>Teacher Listening &amp; Child Talk</a:t>
            </a:r>
            <a:endParaRPr sz="3600"/>
          </a:p>
        </p:txBody>
      </p:sp>
      <p:sp>
        <p:nvSpPr>
          <p:cNvPr id="141" name="Google Shape;141;p1"/>
          <p:cNvSpPr txBox="1"/>
          <p:nvPr/>
        </p:nvSpPr>
        <p:spPr>
          <a:xfrm>
            <a:off x="1060175" y="4957725"/>
            <a:ext cx="74262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CHALK             PROFESSIONAL DEVELOPMENT SERIES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PROVIDE SCAFFOLDS FOR CHILDREN WITH LIMITED LANGUAGE SKILLS</a:t>
            </a:r>
            <a:endParaRPr/>
          </a:p>
        </p:txBody>
      </p:sp>
      <p:sp>
        <p:nvSpPr>
          <p:cNvPr id="307" name="Google Shape;307;p10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6100024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Use picture cards to help children make requests or tell stories</a:t>
            </a:r>
            <a:endParaRPr/>
          </a:p>
          <a:p>
            <a:pPr marL="324000" lvl="1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sz="1400" b="1"/>
              <a:t>	CHILD</a:t>
            </a:r>
            <a:r>
              <a:rPr lang="en-US" sz="1400"/>
              <a:t>: </a:t>
            </a:r>
            <a:r>
              <a:rPr lang="en-US" sz="1400" i="1"/>
              <a:t>Points to “snack” card. </a:t>
            </a:r>
            <a:r>
              <a:rPr lang="en-US" sz="1400"/>
              <a:t>    </a:t>
            </a:r>
            <a:r>
              <a:rPr lang="en-US" sz="1400" b="1"/>
              <a:t>TEACHER</a:t>
            </a:r>
            <a:r>
              <a:rPr lang="en-US" sz="1400"/>
              <a:t>: “You want a delicious snack?” 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Pair common phrases with sign language or translations from children’s home language</a:t>
            </a:r>
            <a:endParaRPr/>
          </a:p>
          <a:p>
            <a:pPr marL="630000" lvl="1" indent="-3060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/>
              <a:t>Children’s families can be excellent resources to help bring multilingual materials into the classroom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Use predictable phrases or songs to elicit utterances</a:t>
            </a:r>
            <a:endParaRPr/>
          </a:p>
          <a:p>
            <a:pPr marL="594000" lvl="2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b="1"/>
              <a:t>TEACHER</a:t>
            </a:r>
            <a:r>
              <a:rPr lang="en-US"/>
              <a:t>: Ready, set…</a:t>
            </a:r>
            <a:endParaRPr/>
          </a:p>
          <a:p>
            <a:pPr marL="594000" lvl="2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b="1"/>
              <a:t>CHILD</a:t>
            </a:r>
            <a:r>
              <a:rPr lang="en-US"/>
              <a:t>: /g/</a:t>
            </a:r>
            <a:endParaRPr/>
          </a:p>
          <a:p>
            <a:pPr marL="594000" lvl="2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b="1"/>
              <a:t>TEACHER</a:t>
            </a:r>
            <a:r>
              <a:rPr lang="en-US"/>
              <a:t>: That’s right, </a:t>
            </a:r>
            <a:r>
              <a:rPr lang="en-US" i="1"/>
              <a:t>GO</a:t>
            </a:r>
            <a:r>
              <a:rPr lang="en-US"/>
              <a:t>!</a:t>
            </a:r>
            <a:endParaRPr/>
          </a:p>
          <a:p>
            <a:pPr marL="630000" lvl="1" indent="-224212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endParaRPr sz="1400"/>
          </a:p>
        </p:txBody>
      </p:sp>
      <p:grpSp>
        <p:nvGrpSpPr>
          <p:cNvPr id="308" name="Google Shape;308;p10"/>
          <p:cNvGrpSpPr/>
          <p:nvPr/>
        </p:nvGrpSpPr>
        <p:grpSpPr>
          <a:xfrm>
            <a:off x="4675488" y="5121389"/>
            <a:ext cx="3953631" cy="981460"/>
            <a:chOff x="4985243" y="5372714"/>
            <a:chExt cx="3196574" cy="981460"/>
          </a:xfrm>
        </p:grpSpPr>
        <p:sp>
          <p:nvSpPr>
            <p:cNvPr id="309" name="Google Shape;309;p10"/>
            <p:cNvSpPr/>
            <p:nvPr/>
          </p:nvSpPr>
          <p:spPr>
            <a:xfrm>
              <a:off x="5234948" y="5615510"/>
              <a:ext cx="294686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Do you make a conscious effort to engage children with lower language skills in verbal interactions? How?</a:t>
              </a:r>
              <a:endParaRPr sz="1400" b="0" cap="none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310" name="Google Shape;310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58274">
              <a:off x="5031995" y="5531160"/>
              <a:ext cx="324766" cy="604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10"/>
            <p:cNvSpPr/>
            <p:nvPr/>
          </p:nvSpPr>
          <p:spPr>
            <a:xfrm>
              <a:off x="5731955" y="5372714"/>
              <a:ext cx="19080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600" b="1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pic>
        <p:nvPicPr>
          <p:cNvPr id="312" name="Google Shape;312;p10" descr="Image result for ladder clip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0861" y="2427448"/>
            <a:ext cx="1960083" cy="233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HENNY PENNY BOOK DISCUSSION: ROLE PLAY</a:t>
            </a:r>
            <a:endParaRPr/>
          </a:p>
        </p:txBody>
      </p:sp>
      <p:sp>
        <p:nvSpPr>
          <p:cNvPr id="318" name="Google Shape;318;p11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989752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rgbClr val="C88E0E"/>
                </a:solidFill>
              </a:rPr>
              <a:t>Creative Curriculum discussion cards provide some wonderful questions for checking children’s comprehension and promoting discussion! </a:t>
            </a:r>
            <a:endParaRPr b="1">
              <a:solidFill>
                <a:srgbClr val="C88E0E"/>
              </a:solidFill>
            </a:endParaRPr>
          </a:p>
          <a:p>
            <a:pPr marL="0" lvl="0" indent="0" algn="ctr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So, let’s practice!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rgbClr val="31859B"/>
                </a:solidFill>
              </a:rPr>
              <a:t>Each group has a copy of the discussion questions provided for Henny Penny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rgbClr val="31859B"/>
                </a:solidFill>
              </a:rPr>
              <a:t>One teacher and 3-4 children for each group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rgbClr val="31859B"/>
                </a:solidFill>
              </a:rPr>
              <a:t>“Children” will choose a role from a hat (don’t tell your group!)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rgbClr val="31859B"/>
                </a:solidFill>
              </a:rPr>
              <a:t>“Teachers” will ask some of these questions and practice strategies for promoting conversation about the story (feel free to orient “children” to the story elements as needed ☺)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rgbClr val="31859B"/>
                </a:solidFill>
              </a:rPr>
              <a:t>You can shift roles as time permits</a:t>
            </a:r>
            <a:endParaRPr>
              <a:solidFill>
                <a:srgbClr val="31859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HENNY PENNY BOOK DISCUSSION: ROLE PLAY</a:t>
            </a:r>
            <a:endParaRPr/>
          </a:p>
        </p:txBody>
      </p:sp>
      <p:sp>
        <p:nvSpPr>
          <p:cNvPr id="324" name="Google Shape;324;p12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989752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/>
              <a:t>Child Roles: </a:t>
            </a:r>
            <a:endParaRPr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/>
          </a:p>
        </p:txBody>
      </p:sp>
      <p:graphicFrame>
        <p:nvGraphicFramePr>
          <p:cNvPr id="325" name="Google Shape;325;p12"/>
          <p:cNvGraphicFramePr/>
          <p:nvPr/>
        </p:nvGraphicFramePr>
        <p:xfrm>
          <a:off x="457200" y="247165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{4AACD946-39A9-4851-930B-AA4891205A09}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2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I REALLY want to tell you about these worms I found one time.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I don’t like this story.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The teacher is not listening to me, so I’m going to tell my idea to my neighbor.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I have to go to the bathroom.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I’m getting frustrated because my friends keep talking over me.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I have soooo many questions for you.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I’m excited about the story, but I have a misconception.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I’m distracted/off-task because I don’t understand the question.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I make spontaneous personal experiences or another text. 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My responses are thoughtful but very hard to hear.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I want to answer EVERY question.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I need help finding words to express my idea. 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FCF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SPECIAL THANKS &amp; ADDITIONAL RESOURCES</a:t>
            </a:r>
            <a:endParaRPr/>
          </a:p>
        </p:txBody>
      </p:sp>
      <p:sp>
        <p:nvSpPr>
          <p:cNvPr id="331" name="Google Shape;331;p13"/>
          <p:cNvSpPr txBox="1">
            <a:spLocks noGrp="1"/>
          </p:cNvSpPr>
          <p:nvPr>
            <p:ph type="body" idx="1"/>
          </p:nvPr>
        </p:nvSpPr>
        <p:spPr>
          <a:xfrm>
            <a:off x="419540" y="1945129"/>
            <a:ext cx="5009736" cy="91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1600"/>
              <a:t>We are grateful to the following MNPS Pre-K Instructional Coaches and Multi-Classroom Leaders for their invaluable feedback in developing these materials:</a:t>
            </a:r>
            <a:endParaRPr sz="16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SzPts val="1012"/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endParaRPr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endParaRPr b="1">
              <a:solidFill>
                <a:schemeClr val="accent2"/>
              </a:solidFill>
            </a:endParaRPr>
          </a:p>
        </p:txBody>
      </p:sp>
      <p:sp>
        <p:nvSpPr>
          <p:cNvPr id="332" name="Google Shape;332;p13"/>
          <p:cNvSpPr/>
          <p:nvPr/>
        </p:nvSpPr>
        <p:spPr>
          <a:xfrm>
            <a:off x="4671082" y="5676871"/>
            <a:ext cx="37830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https://my.vanderbilt.edu/mnpspartnership/ </a:t>
            </a:r>
            <a:endParaRPr sz="16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3" name="Google Shape;33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038" y="1446365"/>
            <a:ext cx="3776224" cy="423050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3"/>
          <p:cNvSpPr/>
          <p:nvPr/>
        </p:nvSpPr>
        <p:spPr>
          <a:xfrm>
            <a:off x="581192" y="2853371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504D"/>
                </a:solidFill>
                <a:latin typeface="Gill Sans"/>
                <a:ea typeface="Gill Sans"/>
                <a:cs typeface="Gill Sans"/>
                <a:sym typeface="Gill Sans"/>
              </a:rPr>
              <a:t>SeTara DeThrow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504D"/>
                </a:solidFill>
                <a:latin typeface="Gill Sans"/>
                <a:ea typeface="Gill Sans"/>
                <a:cs typeface="Gill Sans"/>
                <a:sym typeface="Gill Sans"/>
              </a:rPr>
              <a:t>Carrie Head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504D"/>
                </a:solidFill>
                <a:latin typeface="Gill Sans"/>
                <a:ea typeface="Gill Sans"/>
                <a:cs typeface="Gill Sans"/>
                <a:sym typeface="Gill Sans"/>
              </a:rPr>
              <a:t>Susan McClain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504D"/>
                </a:solidFill>
                <a:latin typeface="Gill Sans"/>
                <a:ea typeface="Gill Sans"/>
                <a:cs typeface="Gill Sans"/>
                <a:sym typeface="Gill Sans"/>
              </a:rPr>
              <a:t>Stephanie Mullins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504D"/>
                </a:solidFill>
                <a:latin typeface="Gill Sans"/>
                <a:ea typeface="Gill Sans"/>
                <a:cs typeface="Gill Sans"/>
                <a:sym typeface="Gill Sans"/>
              </a:rPr>
              <a:t>Holly Stone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504D"/>
                </a:solidFill>
                <a:latin typeface="Gill Sans"/>
                <a:ea typeface="Gill Sans"/>
                <a:cs typeface="Gill Sans"/>
                <a:sym typeface="Gill Sans"/>
              </a:rPr>
              <a:t>Ashley Aldridge Wilson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504D"/>
                </a:solidFill>
                <a:latin typeface="Gill Sans"/>
                <a:ea typeface="Gill Sans"/>
                <a:cs typeface="Gill Sans"/>
                <a:sym typeface="Gill Sans"/>
              </a:rPr>
              <a:t>Rhiannon Wilson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/>
          <p:nvPr/>
        </p:nvSpPr>
        <p:spPr>
          <a:xfrm>
            <a:off x="4261847" y="1950922"/>
            <a:ext cx="4331645" cy="4096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0" name="Google Shape;340;p14"/>
          <p:cNvSpPr/>
          <p:nvPr/>
        </p:nvSpPr>
        <p:spPr>
          <a:xfrm>
            <a:off x="536647" y="1992492"/>
            <a:ext cx="3541212" cy="4131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485843" y="1950923"/>
            <a:ext cx="3541212" cy="4098895"/>
          </a:xfrm>
          <a:prstGeom prst="rect">
            <a:avLst/>
          </a:prstGeom>
          <a:noFill/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2" name="Google Shape;342;p14"/>
          <p:cNvSpPr txBox="1">
            <a:spLocks noGrp="1"/>
          </p:cNvSpPr>
          <p:nvPr>
            <p:ph type="title"/>
          </p:nvPr>
        </p:nvSpPr>
        <p:spPr>
          <a:xfrm>
            <a:off x="485843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INDIVIDUAL IMAGE SOURCES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14"/>
          <p:cNvSpPr txBox="1">
            <a:spLocks noGrp="1"/>
          </p:cNvSpPr>
          <p:nvPr>
            <p:ph type="body" idx="1"/>
          </p:nvPr>
        </p:nvSpPr>
        <p:spPr>
          <a:xfrm>
            <a:off x="672679" y="2103117"/>
            <a:ext cx="3167540" cy="3657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chemeClr val="dk1"/>
                </a:solidFill>
              </a:rPr>
              <a:t>FREQUENTLY USED IMAGES*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44" name="Google Shape;344;p14"/>
          <p:cNvSpPr txBox="1">
            <a:spLocks noGrp="1"/>
          </p:cNvSpPr>
          <p:nvPr>
            <p:ph type="body" idx="2"/>
          </p:nvPr>
        </p:nvSpPr>
        <p:spPr>
          <a:xfrm>
            <a:off x="720635" y="2612017"/>
            <a:ext cx="307405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Lightbulb</a:t>
            </a:r>
            <a:r>
              <a:rPr lang="en-US" sz="1600"/>
              <a:t> |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myiconfinder.com</a:t>
            </a:r>
            <a:endParaRPr sz="1600"/>
          </a:p>
          <a:p>
            <a:pPr marL="306000" lvl="0" indent="-306000" algn="l" rtl="0">
              <a:spcBef>
                <a:spcPts val="320"/>
              </a:spcBef>
              <a:spcAft>
                <a:spcPts val="0"/>
              </a:spcAft>
              <a:buSzPts val="1472"/>
              <a:buChar char="◼"/>
            </a:pPr>
            <a:r>
              <a:rPr lang="en-US" sz="1600"/>
              <a:t>Designed by Vexels.com:</a:t>
            </a:r>
            <a:endParaRPr sz="1600"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Hand drawn magnifying glass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Hand drawn bar graph</a:t>
            </a:r>
            <a:r>
              <a:rPr lang="en-US" u="sng"/>
              <a:t> 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Pie chart hand drawn doodle</a:t>
            </a:r>
            <a:r>
              <a:rPr lang="en-US" u="sng"/>
              <a:t> 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Hand drawn wall clock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Hand drawn cloud bubble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10"/>
              </a:rPr>
              <a:t>Hand drawn open book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11"/>
              </a:rPr>
              <a:t>Cog wheel hand drawn icon</a:t>
            </a:r>
            <a:endParaRPr/>
          </a:p>
          <a:p>
            <a:pPr marL="306000" lvl="0" indent="-212527" algn="l" rtl="0">
              <a:spcBef>
                <a:spcPts val="320"/>
              </a:spcBef>
              <a:spcAft>
                <a:spcPts val="0"/>
              </a:spcAft>
              <a:buSzPts val="1472"/>
              <a:buNone/>
            </a:pPr>
            <a:endParaRPr sz="1600"/>
          </a:p>
        </p:txBody>
      </p:sp>
      <p:sp>
        <p:nvSpPr>
          <p:cNvPr id="345" name="Google Shape;345;p14"/>
          <p:cNvSpPr txBox="1">
            <a:spLocks noGrp="1"/>
          </p:cNvSpPr>
          <p:nvPr>
            <p:ph type="body" idx="3"/>
          </p:nvPr>
        </p:nvSpPr>
        <p:spPr>
          <a:xfrm>
            <a:off x="4725013" y="2101473"/>
            <a:ext cx="3601635" cy="3657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chemeClr val="dk1"/>
                </a:solidFill>
              </a:rPr>
              <a:t>ADDITIONAL IMAGE SOURCES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46" name="Google Shape;346;p14"/>
          <p:cNvSpPr txBox="1">
            <a:spLocks noGrp="1"/>
          </p:cNvSpPr>
          <p:nvPr>
            <p:ph type="body" idx="4"/>
          </p:nvPr>
        </p:nvSpPr>
        <p:spPr>
          <a:xfrm>
            <a:off x="4591354" y="2586017"/>
            <a:ext cx="3868954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1600"/>
              <a:t>Slide  3: </a:t>
            </a:r>
            <a:r>
              <a:rPr lang="en-US" sz="1600" u="sng">
                <a:solidFill>
                  <a:schemeClr val="hlink"/>
                </a:solidFill>
                <a:hlinkClick r:id="rId12"/>
              </a:rPr>
              <a:t>Mouth</a:t>
            </a:r>
            <a:r>
              <a:rPr lang="en-US" sz="1600"/>
              <a:t> &amp;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ear</a:t>
            </a:r>
            <a:r>
              <a:rPr lang="en-US" sz="1600"/>
              <a:t> | </a:t>
            </a:r>
            <a:r>
              <a:rPr lang="en-US" sz="1600" u="sng">
                <a:solidFill>
                  <a:schemeClr val="hlink"/>
                </a:solidFill>
                <a:hlinkClick r:id="rId14"/>
              </a:rPr>
              <a:t>clipartpanda.com</a:t>
            </a:r>
            <a:endParaRPr sz="1600"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n-US" sz="1600"/>
              <a:t>Slide  6: </a:t>
            </a:r>
            <a:r>
              <a:rPr lang="en-US" sz="1600" u="sng">
                <a:solidFill>
                  <a:schemeClr val="hlink"/>
                </a:solidFill>
                <a:hlinkClick r:id="rId15"/>
              </a:rPr>
              <a:t>Child gear head</a:t>
            </a:r>
            <a:r>
              <a:rPr lang="en-US" sz="1600"/>
              <a:t> | </a:t>
            </a:r>
            <a:r>
              <a:rPr lang="en-US" sz="1600" u="sng">
                <a:solidFill>
                  <a:schemeClr val="hlink"/>
                </a:solidFill>
                <a:hlinkClick r:id="rId16"/>
              </a:rPr>
              <a:t>DeviantArt.com</a:t>
            </a:r>
            <a:endParaRPr sz="1600"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n-US" sz="1600"/>
              <a:t>Slide  7: </a:t>
            </a:r>
            <a:r>
              <a:rPr lang="en-US" sz="1600" u="sng">
                <a:solidFill>
                  <a:schemeClr val="hlink"/>
                </a:solidFill>
                <a:hlinkClick r:id="rId17"/>
              </a:rPr>
              <a:t>Boy raised hand</a:t>
            </a:r>
            <a:r>
              <a:rPr lang="en-US" sz="1600"/>
              <a:t> | </a:t>
            </a:r>
            <a:r>
              <a:rPr lang="en-US" sz="1600" u="sng">
                <a:solidFill>
                  <a:schemeClr val="hlink"/>
                </a:solidFill>
                <a:hlinkClick r:id="rId18"/>
              </a:rPr>
              <a:t>clipart-library.com</a:t>
            </a:r>
            <a:endParaRPr sz="1600"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n-US" sz="1600"/>
              <a:t>Slide 10: </a:t>
            </a:r>
            <a:r>
              <a:rPr lang="en-US" sz="1600" u="sng">
                <a:solidFill>
                  <a:schemeClr val="hlink"/>
                </a:solidFill>
                <a:hlinkClick r:id="rId19"/>
              </a:rPr>
              <a:t>Wooden ladder </a:t>
            </a:r>
            <a:r>
              <a:rPr lang="en-US" sz="1600"/>
              <a:t>| </a:t>
            </a:r>
            <a:r>
              <a:rPr lang="en-US" sz="1600" u="sng">
                <a:solidFill>
                  <a:schemeClr val="hlink"/>
                </a:solidFill>
                <a:hlinkClick r:id="rId20"/>
              </a:rPr>
              <a:t>clipartextras.com</a:t>
            </a:r>
            <a:endParaRPr sz="1600"/>
          </a:p>
        </p:txBody>
      </p:sp>
      <p:sp>
        <p:nvSpPr>
          <p:cNvPr id="347" name="Google Shape;347;p14"/>
          <p:cNvSpPr/>
          <p:nvPr/>
        </p:nvSpPr>
        <p:spPr>
          <a:xfrm>
            <a:off x="632202" y="5197751"/>
            <a:ext cx="3250919" cy="6463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*These graphics are used as icons throughout the series. For example this </a:t>
            </a:r>
            <a:r>
              <a:rPr lang="en-US" sz="12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lightbulb</a:t>
            </a: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clipart appears beside most “Discussion Point” questions. 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8" name="Google Shape;348;p14"/>
          <p:cNvSpPr/>
          <p:nvPr/>
        </p:nvSpPr>
        <p:spPr>
          <a:xfrm>
            <a:off x="4294175" y="1955542"/>
            <a:ext cx="4331645" cy="4096512"/>
          </a:xfrm>
          <a:prstGeom prst="rect">
            <a:avLst/>
          </a:prstGeom>
          <a:noFill/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01b4c10ea_0_61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900" cy="108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55" name="Google Shape;355;g701b4c10ea_0_61"/>
          <p:cNvSpPr txBox="1">
            <a:spLocks noGrp="1"/>
          </p:cNvSpPr>
          <p:nvPr>
            <p:ph type="body" idx="2"/>
          </p:nvPr>
        </p:nvSpPr>
        <p:spPr>
          <a:xfrm>
            <a:off x="441384" y="2058200"/>
            <a:ext cx="8256000" cy="293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1400"/>
              <a:t>Reese, E., Leyva, D., Sparks, A., &amp; Grolnick, W. (2010) Maternal elaborative reminiscing increases low-income </a:t>
            </a:r>
            <a:endParaRPr sz="1400"/>
          </a:p>
          <a:p>
            <a:pPr marL="0" lvl="0" indent="457200" algn="l" rtl="0"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1400"/>
              <a:t>children’s narrative skills relative to dialogic reading. Early Education and Development, 21(3), 318-342. </a:t>
            </a:r>
            <a:endParaRPr sz="1400"/>
          </a:p>
          <a:p>
            <a:pPr marL="0" lvl="0" indent="457200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/>
              <a:t>DOI: 10.1080/104092892010481552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1400"/>
              <a:t>Wasik, B.A. &amp; Iannone-Campbell, C. (2012) Developing vocabulary through purposeful, strategic conversations. </a:t>
            </a:r>
            <a:endParaRPr sz="1400"/>
          </a:p>
          <a:p>
            <a:pPr marL="0" lvl="0" indent="457200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/>
              <a:t>The Reading Teacher, 66(2), 321-332. DOI:10.1002/TRTR.01095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56" name="Google Shape;356;g701b4c10ea_0_61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/>
          <p:nvPr/>
        </p:nvSpPr>
        <p:spPr>
          <a:xfrm>
            <a:off x="531496" y="3289851"/>
            <a:ext cx="4297680" cy="377687"/>
          </a:xfrm>
          <a:prstGeom prst="parallelogram">
            <a:avLst>
              <a:gd name="adj" fmla="val 25000"/>
            </a:avLst>
          </a:prstGeom>
          <a:solidFill>
            <a:srgbClr val="FCF0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2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THE “MAGIC 8” CLASSROOM PRACTICES</a:t>
            </a:r>
            <a:endParaRPr/>
          </a:p>
        </p:txBody>
      </p:sp>
      <p:sp>
        <p:nvSpPr>
          <p:cNvPr id="148" name="Google Shape;148;p2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989752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Reduce time spent in transition 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Improving level of instruction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Creating a positive climate 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Increasing teacher listening to children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Planning sequential activities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Promoting associative and cooperative interactions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Fostering high levels of engagement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Providing math opportunities</a:t>
            </a:r>
            <a:endParaRPr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en-US">
                <a:solidFill>
                  <a:srgbClr val="C88E0E"/>
                </a:solidFill>
              </a:rPr>
              <a:t>        ★ 2017-18 Initiative: Focus on Literacy ★</a:t>
            </a:r>
            <a:endParaRPr>
              <a:solidFill>
                <a:srgbClr val="C88E0E"/>
              </a:solidFill>
            </a:endParaRPr>
          </a:p>
        </p:txBody>
      </p:sp>
      <p:pic>
        <p:nvPicPr>
          <p:cNvPr id="149" name="Google Shape;14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5745" y="2623148"/>
            <a:ext cx="3165382" cy="3566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/>
          <p:nvPr/>
        </p:nvSpPr>
        <p:spPr>
          <a:xfrm>
            <a:off x="2130461" y="5091048"/>
            <a:ext cx="1195892" cy="615066"/>
          </a:xfrm>
          <a:prstGeom prst="ellipse">
            <a:avLst/>
          </a:prstGeom>
          <a:solidFill>
            <a:srgbClr val="92CCDC">
              <a:alpha val="49803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prosocial skills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3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WHY LISTENING TO CHILDREN MATTERS</a:t>
            </a:r>
            <a:endParaRPr/>
          </a:p>
        </p:txBody>
      </p:sp>
      <p:sp>
        <p:nvSpPr>
          <p:cNvPr id="157" name="Google Shape;157;p3"/>
          <p:cNvSpPr/>
          <p:nvPr/>
        </p:nvSpPr>
        <p:spPr>
          <a:xfrm>
            <a:off x="794521" y="2521738"/>
            <a:ext cx="3657600" cy="1554600"/>
          </a:xfrm>
          <a:prstGeom prst="roundRect">
            <a:avLst>
              <a:gd name="adj" fmla="val 4554"/>
            </a:avLst>
          </a:prstGeom>
          <a:solidFill>
            <a:srgbClr val="FCEBC5"/>
          </a:solidFill>
          <a:ln w="28575" cap="flat" cmpd="sng">
            <a:solidFill>
              <a:srgbClr val="956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18872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1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18872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1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18872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1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8" name="Google Shape;158;p3" descr="Image result for ear line draw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00099">
            <a:off x="1053828" y="2721041"/>
            <a:ext cx="702304" cy="10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"/>
          <p:cNvSpPr/>
          <p:nvPr/>
        </p:nvSpPr>
        <p:spPr>
          <a:xfrm>
            <a:off x="704174" y="1880773"/>
            <a:ext cx="77356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Increased Teacher Listening leads to more opportunities for Child Talk.</a:t>
            </a: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3"/>
          <p:cNvSpPr/>
          <p:nvPr/>
        </p:nvSpPr>
        <p:spPr>
          <a:xfrm>
            <a:off x="4683585" y="2521738"/>
            <a:ext cx="3657600" cy="1554600"/>
          </a:xfrm>
          <a:prstGeom prst="roundRect">
            <a:avLst>
              <a:gd name="adj" fmla="val 4038"/>
            </a:avLst>
          </a:prstGeom>
          <a:solidFill>
            <a:srgbClr val="EAF1DD"/>
          </a:solidFill>
          <a:ln w="28575" cap="flat" cmpd="sng">
            <a:solidFill>
              <a:srgbClr val="769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18872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1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18872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1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18872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1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1" name="Google Shape;161;p3" descr="smile mouth clipart black and white"/>
          <p:cNvPicPr preferRelativeResize="0"/>
          <p:nvPr/>
        </p:nvPicPr>
        <p:blipFill rotWithShape="1">
          <a:blip r:embed="rId4">
            <a:alphaModFix/>
          </a:blip>
          <a:srcRect l="2917" t="5301" r="1380" b="8760"/>
          <a:stretch/>
        </p:blipFill>
        <p:spPr>
          <a:xfrm rot="-621431">
            <a:off x="6789376" y="3115973"/>
            <a:ext cx="1349866" cy="60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"/>
          <p:cNvSpPr/>
          <p:nvPr/>
        </p:nvSpPr>
        <p:spPr>
          <a:xfrm>
            <a:off x="1926544" y="2621944"/>
            <a:ext cx="21711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Children in classrooms with teachers who listened more had greater gains in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Math</a:t>
            </a: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Vocabulary</a:t>
            </a: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Knowledge of Letters &amp; Sight Words</a:t>
            </a: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 </a:t>
            </a:r>
            <a:endParaRPr/>
          </a:p>
        </p:txBody>
      </p:sp>
      <p:sp>
        <p:nvSpPr>
          <p:cNvPr id="163" name="Google Shape;163;p3"/>
          <p:cNvSpPr txBox="1"/>
          <p:nvPr/>
        </p:nvSpPr>
        <p:spPr>
          <a:xfrm>
            <a:off x="4729628" y="2717541"/>
            <a:ext cx="21672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Children who were observed talking more frequently had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greater gains in the above-mentioned skills </a:t>
            </a:r>
            <a:r>
              <a:rPr lang="en-US" sz="1400" b="1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and</a:t>
            </a:r>
            <a:r>
              <a:rPr lang="en-US" sz="14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Self-Regulation</a:t>
            </a: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 </a:t>
            </a: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3583754" y="5576015"/>
            <a:ext cx="4572000" cy="578882"/>
          </a:xfrm>
          <a:prstGeom prst="roundRect">
            <a:avLst>
              <a:gd name="adj" fmla="val 16667"/>
            </a:avLst>
          </a:prstGeom>
          <a:solidFill>
            <a:srgbClr val="C5D8F1"/>
          </a:solidFill>
          <a:ln w="2857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These patterns were particularly true for children who entered pre-k with </a:t>
            </a:r>
            <a:r>
              <a:rPr lang="en-US" sz="14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lower skills than their peers!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65" name="Google Shape;165;p3"/>
          <p:cNvGrpSpPr/>
          <p:nvPr/>
        </p:nvGrpSpPr>
        <p:grpSpPr>
          <a:xfrm>
            <a:off x="1609402" y="4262480"/>
            <a:ext cx="2156783" cy="634333"/>
            <a:chOff x="806313" y="4889182"/>
            <a:chExt cx="2156783" cy="634333"/>
          </a:xfrm>
        </p:grpSpPr>
        <p:sp>
          <p:nvSpPr>
            <p:cNvPr id="166" name="Google Shape;166;p3"/>
            <p:cNvSpPr/>
            <p:nvPr/>
          </p:nvSpPr>
          <p:spPr>
            <a:xfrm>
              <a:off x="806313" y="4889182"/>
              <a:ext cx="2156783" cy="634333"/>
            </a:xfrm>
            <a:prstGeom prst="ellipse">
              <a:avLst/>
            </a:prstGeom>
            <a:solidFill>
              <a:srgbClr val="C2D59B">
                <a:alpha val="49803"/>
              </a:srgbClr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990562" y="4945139"/>
              <a:ext cx="1826854" cy="553862"/>
              <a:chOff x="1803827" y="1226977"/>
              <a:chExt cx="1042433" cy="553862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1932674" y="1226977"/>
                <a:ext cx="842300" cy="5341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 txBox="1"/>
              <p:nvPr/>
            </p:nvSpPr>
            <p:spPr>
              <a:xfrm>
                <a:off x="1803827" y="1246697"/>
                <a:ext cx="1042433" cy="5341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20300" rIns="0" bIns="20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SELF-REGULATION</a:t>
                </a:r>
                <a:endParaRPr sz="1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170" name="Google Shape;170;p3"/>
          <p:cNvSpPr/>
          <p:nvPr/>
        </p:nvSpPr>
        <p:spPr>
          <a:xfrm>
            <a:off x="2836798" y="4595692"/>
            <a:ext cx="1650820" cy="54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4882404" y="4574104"/>
            <a:ext cx="1641078" cy="53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3"/>
          <p:cNvGrpSpPr/>
          <p:nvPr/>
        </p:nvGrpSpPr>
        <p:grpSpPr>
          <a:xfrm>
            <a:off x="3583754" y="4137831"/>
            <a:ext cx="2052466" cy="1252752"/>
            <a:chOff x="2854164" y="4035758"/>
            <a:chExt cx="2052466" cy="1252752"/>
          </a:xfrm>
        </p:grpSpPr>
        <p:sp>
          <p:nvSpPr>
            <p:cNvPr id="173" name="Google Shape;173;p3"/>
            <p:cNvSpPr/>
            <p:nvPr/>
          </p:nvSpPr>
          <p:spPr>
            <a:xfrm rot="-5400000">
              <a:off x="3254021" y="3635901"/>
              <a:ext cx="1252752" cy="2052466"/>
            </a:xfrm>
            <a:prstGeom prst="ellipse">
              <a:avLst/>
            </a:prstGeom>
            <a:solidFill>
              <a:srgbClr val="E5B8B7">
                <a:alpha val="49803"/>
              </a:srgbClr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 txBox="1"/>
            <p:nvPr/>
          </p:nvSpPr>
          <p:spPr>
            <a:xfrm>
              <a:off x="3059858" y="4219379"/>
              <a:ext cx="1641078" cy="885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0300" rIns="0" bIns="20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LETTER &amp; SIGHT WORD IDENTIFICATION</a:t>
              </a:r>
              <a:endPara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5" name="Google Shape;175;p3"/>
          <p:cNvSpPr/>
          <p:nvPr/>
        </p:nvSpPr>
        <p:spPr>
          <a:xfrm>
            <a:off x="6977989" y="4198535"/>
            <a:ext cx="618942" cy="595617"/>
          </a:xfrm>
          <a:prstGeom prst="ellipse">
            <a:avLst/>
          </a:prstGeom>
          <a:solidFill>
            <a:srgbClr val="538CD5">
              <a:alpha val="49803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3"/>
          <p:cNvGrpSpPr/>
          <p:nvPr/>
        </p:nvGrpSpPr>
        <p:grpSpPr>
          <a:xfrm>
            <a:off x="6893511" y="4320182"/>
            <a:ext cx="769426" cy="368989"/>
            <a:chOff x="5190368" y="1895526"/>
            <a:chExt cx="1115936" cy="496074"/>
          </a:xfrm>
        </p:grpSpPr>
        <p:sp>
          <p:nvSpPr>
            <p:cNvPr id="177" name="Google Shape;177;p3"/>
            <p:cNvSpPr/>
            <p:nvPr/>
          </p:nvSpPr>
          <p:spPr>
            <a:xfrm>
              <a:off x="5190368" y="1895526"/>
              <a:ext cx="1098558" cy="496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 txBox="1"/>
            <p:nvPr/>
          </p:nvSpPr>
          <p:spPr>
            <a:xfrm>
              <a:off x="5207746" y="1895526"/>
              <a:ext cx="1098558" cy="496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0300" rIns="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MATH</a:t>
              </a:r>
              <a:endPara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9" name="Google Shape;179;p3"/>
          <p:cNvSpPr/>
          <p:nvPr/>
        </p:nvSpPr>
        <p:spPr>
          <a:xfrm>
            <a:off x="6862852" y="5063415"/>
            <a:ext cx="1718516" cy="431717"/>
          </a:xfrm>
          <a:prstGeom prst="ellipse">
            <a:avLst/>
          </a:prstGeom>
          <a:solidFill>
            <a:srgbClr val="76923C">
              <a:alpha val="49803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Communication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0" name="Google Shape;18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947" y="5205590"/>
            <a:ext cx="1254067" cy="923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3"/>
          <p:cNvGrpSpPr/>
          <p:nvPr/>
        </p:nvGrpSpPr>
        <p:grpSpPr>
          <a:xfrm>
            <a:off x="5609167" y="4675690"/>
            <a:ext cx="1905225" cy="606700"/>
            <a:chOff x="4814816" y="4565019"/>
            <a:chExt cx="1905225" cy="606700"/>
          </a:xfrm>
        </p:grpSpPr>
        <p:sp>
          <p:nvSpPr>
            <p:cNvPr id="182" name="Google Shape;182;p3"/>
            <p:cNvSpPr/>
            <p:nvPr/>
          </p:nvSpPr>
          <p:spPr>
            <a:xfrm>
              <a:off x="4814816" y="4565019"/>
              <a:ext cx="1905225" cy="606700"/>
            </a:xfrm>
            <a:prstGeom prst="ellipse">
              <a:avLst/>
            </a:prstGeom>
            <a:solidFill>
              <a:srgbClr val="F8D68F">
                <a:alpha val="49803"/>
              </a:srgbClr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 txBox="1"/>
            <p:nvPr/>
          </p:nvSpPr>
          <p:spPr>
            <a:xfrm>
              <a:off x="4942018" y="4604777"/>
              <a:ext cx="1650820" cy="545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0300" rIns="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VOCABULARY</a:t>
              </a:r>
              <a:endPara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STRATEGIES FOR SUPPORTING CHILD TALK</a:t>
            </a:r>
            <a:endParaRPr/>
          </a:p>
        </p:txBody>
      </p:sp>
      <p:grpSp>
        <p:nvGrpSpPr>
          <p:cNvPr id="189" name="Google Shape;189;p4"/>
          <p:cNvGrpSpPr/>
          <p:nvPr/>
        </p:nvGrpSpPr>
        <p:grpSpPr>
          <a:xfrm>
            <a:off x="848670" y="2005076"/>
            <a:ext cx="7517655" cy="1962158"/>
            <a:chOff x="1814" y="59820"/>
            <a:chExt cx="7517655" cy="1962158"/>
          </a:xfrm>
        </p:grpSpPr>
        <p:sp>
          <p:nvSpPr>
            <p:cNvPr id="190" name="Google Shape;190;p4"/>
            <p:cNvSpPr/>
            <p:nvPr/>
          </p:nvSpPr>
          <p:spPr>
            <a:xfrm rot="-5400000">
              <a:off x="-89602" y="151236"/>
              <a:ext cx="1962158" cy="1779326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6CDE1"/>
            </a:solidFill>
            <a:ln w="38100" cap="rnd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 txBox="1"/>
            <p:nvPr/>
          </p:nvSpPr>
          <p:spPr>
            <a:xfrm>
              <a:off x="284552" y="371610"/>
              <a:ext cx="1213850" cy="1338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ASK AUTHENTIC, OPEN-ENDED QUESTIONS</a:t>
              </a:r>
              <a:endPara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1823174" y="151236"/>
              <a:ext cx="1962158" cy="1779326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AEEF3"/>
            </a:solidFill>
            <a:ln w="38100" cap="rnd" cmpd="sng">
              <a:solidFill>
                <a:srgbClr val="3185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 txBox="1"/>
            <p:nvPr/>
          </p:nvSpPr>
          <p:spPr>
            <a:xfrm>
              <a:off x="2197328" y="371610"/>
              <a:ext cx="1213850" cy="1338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ALLOW WAIT TIME FOR RESPONSES</a:t>
              </a:r>
              <a:endPara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3735950" y="151236"/>
              <a:ext cx="1962158" cy="1779326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2DADA"/>
            </a:solidFill>
            <a:ln w="38100" cap="rnd" cmpd="sng">
              <a:solidFill>
                <a:srgbClr val="9537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 txBox="1"/>
            <p:nvPr/>
          </p:nvSpPr>
          <p:spPr>
            <a:xfrm>
              <a:off x="4110104" y="371610"/>
              <a:ext cx="1213850" cy="1338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POSITIVELY ACKNOWLEDGE CONTRIBUTIONS</a:t>
              </a:r>
              <a:endPara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5648727" y="151236"/>
              <a:ext cx="1962158" cy="1779326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C5D8F1"/>
            </a:solidFill>
            <a:ln w="38100" cap="rnd" cmpd="sng">
              <a:solidFill>
                <a:srgbClr val="1736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6022881" y="371610"/>
              <a:ext cx="1213850" cy="1338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EXTEND AND ELABORATE UTTERANCES</a:t>
              </a:r>
              <a:endPara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1827714" y="3649498"/>
            <a:ext cx="7472916" cy="1932969"/>
            <a:chOff x="1803" y="58930"/>
            <a:chExt cx="7472916" cy="1932969"/>
          </a:xfrm>
        </p:grpSpPr>
        <p:sp>
          <p:nvSpPr>
            <p:cNvPr id="199" name="Google Shape;199;p4"/>
            <p:cNvSpPr/>
            <p:nvPr/>
          </p:nvSpPr>
          <p:spPr>
            <a:xfrm rot="-5400000">
              <a:off x="-80313" y="141046"/>
              <a:ext cx="1932969" cy="17687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CEBC5"/>
            </a:solidFill>
            <a:ln w="38100" cap="rnd" cmpd="sng">
              <a:solidFill>
                <a:srgbClr val="956A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 txBox="1"/>
            <p:nvPr/>
          </p:nvSpPr>
          <p:spPr>
            <a:xfrm>
              <a:off x="284069" y="367405"/>
              <a:ext cx="1204205" cy="1316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ENCOURAGE CONVERSATION AMONG PEERS</a:t>
              </a:r>
              <a:endPara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1821079" y="141046"/>
              <a:ext cx="1932969" cy="17687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F1DD"/>
            </a:solidFill>
            <a:ln w="38100" cap="rnd" cmpd="sng">
              <a:solidFill>
                <a:srgbClr val="7188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 txBox="1"/>
            <p:nvPr/>
          </p:nvSpPr>
          <p:spPr>
            <a:xfrm>
              <a:off x="2185461" y="367405"/>
              <a:ext cx="1204205" cy="1316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PROVIDE SCAFFOLDS FOR CHILDREN WITH LIMITED LANGUAGE SKILLS</a:t>
              </a:r>
              <a:endPara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3722473" y="141046"/>
              <a:ext cx="1932969" cy="17687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 txBox="1"/>
            <p:nvPr/>
          </p:nvSpPr>
          <p:spPr>
            <a:xfrm>
              <a:off x="4086855" y="367405"/>
              <a:ext cx="1204205" cy="1316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PROVIDE SCAFFOLDS FOR LOW-LANGUAGE</a:t>
              </a:r>
              <a:endPara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5623866" y="141046"/>
              <a:ext cx="1932969" cy="17687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 txBox="1"/>
            <p:nvPr/>
          </p:nvSpPr>
          <p:spPr>
            <a:xfrm>
              <a:off x="5988248" y="367405"/>
              <a:ext cx="1204205" cy="1316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EXTEND AND ELABORATE UTTERANCES</a:t>
              </a:r>
              <a:endPara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07" name="Google Shape;207;p4"/>
          <p:cNvGrpSpPr/>
          <p:nvPr/>
        </p:nvGrpSpPr>
        <p:grpSpPr>
          <a:xfrm>
            <a:off x="5745018" y="4014873"/>
            <a:ext cx="2748609" cy="1694657"/>
            <a:chOff x="5493803" y="5216157"/>
            <a:chExt cx="2919869" cy="1694657"/>
          </a:xfrm>
        </p:grpSpPr>
        <p:sp>
          <p:nvSpPr>
            <p:cNvPr id="208" name="Google Shape;208;p4"/>
            <p:cNvSpPr/>
            <p:nvPr/>
          </p:nvSpPr>
          <p:spPr>
            <a:xfrm>
              <a:off x="5493803" y="5499281"/>
              <a:ext cx="2862699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Remember what if felt like when someone cared about what you thought when you were a child.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How can you create those opportunities for your students?</a:t>
              </a:r>
              <a:endParaRPr sz="1400" b="1" i="0" u="none" strike="noStrike" cap="none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09" name="Google Shape;20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901437">
              <a:off x="8013775" y="6354511"/>
              <a:ext cx="338097" cy="5213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4"/>
            <p:cNvSpPr/>
            <p:nvPr/>
          </p:nvSpPr>
          <p:spPr>
            <a:xfrm>
              <a:off x="5632540" y="5216157"/>
              <a:ext cx="2635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800" b="1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USE AUTHENTIC OPEN-ENDED QUESTIONS</a:t>
            </a:r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4915795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Ask questions that show children you </a:t>
            </a:r>
            <a:r>
              <a:rPr lang="en-US" sz="1600" b="1" i="1">
                <a:solidFill>
                  <a:srgbClr val="31859B"/>
                </a:solidFill>
              </a:rPr>
              <a:t>really care </a:t>
            </a:r>
            <a:r>
              <a:rPr lang="en-US" sz="1600" b="1">
                <a:solidFill>
                  <a:srgbClr val="31859B"/>
                </a:solidFill>
              </a:rPr>
              <a:t>about what they are thinking!</a:t>
            </a:r>
            <a:endParaRPr/>
          </a:p>
          <a:p>
            <a:pPr marL="630000" lvl="1" indent="-3060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/>
              <a:t>Avoid simple “yes” or “no” questions, or those with only one correct answer</a:t>
            </a:r>
            <a:r>
              <a:rPr lang="en-US" sz="1400">
                <a:solidFill>
                  <a:srgbClr val="17365D"/>
                </a:solidFill>
              </a:rPr>
              <a:t>. </a:t>
            </a:r>
            <a:endParaRPr/>
          </a:p>
          <a:p>
            <a:pPr marL="306000" lvl="0" indent="-306000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Book Discussion Cards </a:t>
            </a:r>
            <a:r>
              <a:rPr lang="en-US" sz="1400"/>
              <a:t>provided by Creative Curriculum (or other curriculum) give excellent examples of open-ended questions to ask during or after read-alouds</a:t>
            </a:r>
            <a:endParaRPr/>
          </a:p>
          <a:p>
            <a:pPr marL="306000" lvl="0" indent="-306000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Brainstorm question stems </a:t>
            </a:r>
            <a:r>
              <a:rPr lang="en-US" sz="1600"/>
              <a:t>to post at adult height in different areas of the room </a:t>
            </a:r>
            <a:endParaRPr/>
          </a:p>
          <a:p>
            <a:pPr marL="630000" lvl="1" indent="-3060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/>
              <a:t>This relieves the pressure of having to come up questions on the spot</a:t>
            </a:r>
            <a:endParaRPr/>
          </a:p>
          <a:p>
            <a:pPr marL="306000" lvl="0" indent="-306000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Strive for Five! </a:t>
            </a:r>
            <a:endParaRPr/>
          </a:p>
          <a:p>
            <a:pPr marL="630000" lvl="1" indent="-3060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 u="sng"/>
              <a:t>Aim</a:t>
            </a:r>
            <a:r>
              <a:rPr lang="en-US" sz="1400"/>
              <a:t> for 5 conversational turns during exchanges with children </a:t>
            </a:r>
            <a:endParaRPr sz="1400"/>
          </a:p>
        </p:txBody>
      </p:sp>
      <p:sp>
        <p:nvSpPr>
          <p:cNvPr id="218" name="Google Shape;218;p5"/>
          <p:cNvSpPr/>
          <p:nvPr/>
        </p:nvSpPr>
        <p:spPr>
          <a:xfrm>
            <a:off x="5349351" y="4434982"/>
            <a:ext cx="1648805" cy="822960"/>
          </a:xfrm>
          <a:prstGeom prst="wedgeRoundRectCallout">
            <a:avLst>
              <a:gd name="adj1" fmla="val 40566"/>
              <a:gd name="adj2" fmla="val 83354"/>
              <a:gd name="adj3" fmla="val 16667"/>
            </a:avLst>
          </a:prstGeom>
          <a:solidFill>
            <a:srgbClr val="B6DDE7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would happen if…</a:t>
            </a:r>
            <a:endParaRPr sz="1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6351998" y="3362271"/>
            <a:ext cx="2218945" cy="1219016"/>
          </a:xfrm>
          <a:prstGeom prst="wedgeEllipseCallout">
            <a:avLst>
              <a:gd name="adj1" fmla="val 65383"/>
              <a:gd name="adj2" fmla="val -57261"/>
            </a:avLst>
          </a:prstGeom>
          <a:solidFill>
            <a:srgbClr val="D99593">
              <a:alpha val="49803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 wonder…</a:t>
            </a:r>
            <a:endParaRPr sz="2400" b="1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6085332" y="1905755"/>
            <a:ext cx="1619946" cy="1005840"/>
          </a:xfrm>
          <a:prstGeom prst="wedgeRoundRectCallout">
            <a:avLst>
              <a:gd name="adj1" fmla="val -78616"/>
              <a:gd name="adj2" fmla="val -47420"/>
              <a:gd name="adj3" fmla="val 16667"/>
            </a:avLst>
          </a:prstGeom>
          <a:solidFill>
            <a:srgbClr val="C7BAD6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do you think about…</a:t>
            </a:r>
            <a:endParaRPr sz="1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5453000" y="2978250"/>
            <a:ext cx="1097280" cy="914400"/>
          </a:xfrm>
          <a:prstGeom prst="wedgeEllipseCallout">
            <a:avLst>
              <a:gd name="adj1" fmla="val 72812"/>
              <a:gd name="adj2" fmla="val -20255"/>
            </a:avLst>
          </a:prstGeom>
          <a:solidFill>
            <a:srgbClr val="538CD5">
              <a:alpha val="49803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Tell me about….</a:t>
            </a:r>
            <a:endParaRPr sz="16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6998156" y="4529259"/>
            <a:ext cx="1554480" cy="1188720"/>
          </a:xfrm>
          <a:prstGeom prst="wedgeEllipseCallout">
            <a:avLst>
              <a:gd name="adj1" fmla="val -61306"/>
              <a:gd name="adj2" fmla="val -59229"/>
            </a:avLst>
          </a:prstGeom>
          <a:solidFill>
            <a:srgbClr val="F6D180">
              <a:alpha val="49803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would you do…</a:t>
            </a:r>
            <a:endParaRPr sz="16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7210439" y="2669889"/>
            <a:ext cx="1647238" cy="640080"/>
          </a:xfrm>
          <a:prstGeom prst="wedgeRoundRectCallout">
            <a:avLst>
              <a:gd name="adj1" fmla="val -71090"/>
              <a:gd name="adj2" fmla="val 37428"/>
              <a:gd name="adj3" fmla="val 16667"/>
            </a:avLst>
          </a:prstGeom>
          <a:solidFill>
            <a:srgbClr val="D6E3BC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can we…</a:t>
            </a:r>
            <a:endParaRPr sz="1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5697770" y="5508458"/>
            <a:ext cx="1678292" cy="608917"/>
          </a:xfrm>
          <a:prstGeom prst="wedgeRoundRectCallout">
            <a:avLst>
              <a:gd name="adj1" fmla="val -71090"/>
              <a:gd name="adj2" fmla="val 37428"/>
              <a:gd name="adj3" fmla="val 16667"/>
            </a:avLst>
          </a:prstGeom>
          <a:solidFill>
            <a:srgbClr val="C4BD97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did you…</a:t>
            </a:r>
            <a:endParaRPr sz="1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Google Shape;225;p5"/>
          <p:cNvSpPr/>
          <p:nvPr/>
        </p:nvSpPr>
        <p:spPr>
          <a:xfrm rot="590243">
            <a:off x="8006023" y="4904967"/>
            <a:ext cx="845103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15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"/>
          <p:cNvSpPr/>
          <p:nvPr/>
        </p:nvSpPr>
        <p:spPr>
          <a:xfrm>
            <a:off x="6084475" y="4759675"/>
            <a:ext cx="2915400" cy="481200"/>
          </a:xfrm>
          <a:prstGeom prst="rect">
            <a:avLst/>
          </a:prstGeom>
          <a:solidFill>
            <a:srgbClr val="D6CDE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ALLOW WAIT TIME FOR RESPONSES</a:t>
            </a:r>
            <a:endParaRPr/>
          </a:p>
        </p:txBody>
      </p:sp>
      <p:sp>
        <p:nvSpPr>
          <p:cNvPr id="233" name="Google Shape;233;p6"/>
          <p:cNvSpPr txBox="1">
            <a:spLocks noGrp="1"/>
          </p:cNvSpPr>
          <p:nvPr>
            <p:ph type="body" idx="1"/>
          </p:nvPr>
        </p:nvSpPr>
        <p:spPr>
          <a:xfrm>
            <a:off x="581192" y="1845638"/>
            <a:ext cx="5552185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/>
              <a:t>Silence while waiting for a response during a group discussion can be overwhelming for teachers </a:t>
            </a:r>
            <a:r>
              <a:rPr lang="en-US" sz="1600" i="1"/>
              <a:t>and </a:t>
            </a:r>
            <a:r>
              <a:rPr lang="en-US" sz="1600"/>
              <a:t>children 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/>
              <a:t>Try setting up routines and expectations that encourage children to take time to think about their answers</a:t>
            </a:r>
            <a:endParaRPr/>
          </a:p>
        </p:txBody>
      </p:sp>
      <p:grpSp>
        <p:nvGrpSpPr>
          <p:cNvPr id="234" name="Google Shape;234;p6"/>
          <p:cNvGrpSpPr/>
          <p:nvPr/>
        </p:nvGrpSpPr>
        <p:grpSpPr>
          <a:xfrm>
            <a:off x="2666648" y="4832178"/>
            <a:ext cx="3466729" cy="974495"/>
            <a:chOff x="4769305" y="5246178"/>
            <a:chExt cx="3466729" cy="974495"/>
          </a:xfrm>
        </p:grpSpPr>
        <p:sp>
          <p:nvSpPr>
            <p:cNvPr id="235" name="Google Shape;235;p6"/>
            <p:cNvSpPr/>
            <p:nvPr/>
          </p:nvSpPr>
          <p:spPr>
            <a:xfrm>
              <a:off x="5180733" y="5574342"/>
              <a:ext cx="305530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Do you find it challenging to practice wait time?  Why?</a:t>
              </a:r>
              <a:endParaRPr sz="1800" b="0" i="0" u="none" strike="noStrike" cap="none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36" name="Google Shape;236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58274">
              <a:off x="4828652" y="5304224"/>
              <a:ext cx="502556" cy="775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6"/>
            <p:cNvSpPr/>
            <p:nvPr/>
          </p:nvSpPr>
          <p:spPr>
            <a:xfrm>
              <a:off x="5390554" y="5246178"/>
              <a:ext cx="26356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800" b="1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pic>
        <p:nvPicPr>
          <p:cNvPr id="238" name="Google Shape;238;p6" descr="Image result for brain wheels turni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744" y="4436776"/>
            <a:ext cx="1183042" cy="1698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6"/>
          <p:cNvGrpSpPr/>
          <p:nvPr/>
        </p:nvGrpSpPr>
        <p:grpSpPr>
          <a:xfrm>
            <a:off x="663303" y="2098967"/>
            <a:ext cx="5279104" cy="765327"/>
            <a:chOff x="784340" y="2173816"/>
            <a:chExt cx="5279104" cy="765327"/>
          </a:xfrm>
        </p:grpSpPr>
        <p:sp>
          <p:nvSpPr>
            <p:cNvPr id="240" name="Google Shape;240;p6"/>
            <p:cNvSpPr/>
            <p:nvPr/>
          </p:nvSpPr>
          <p:spPr>
            <a:xfrm>
              <a:off x="1378700" y="2210392"/>
              <a:ext cx="4684744" cy="727673"/>
            </a:xfrm>
            <a:prstGeom prst="roundRect">
              <a:avLst>
                <a:gd name="adj" fmla="val 9661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31859B"/>
                  </a:solidFill>
                  <a:latin typeface="Gill Sans"/>
                  <a:ea typeface="Gill Sans"/>
                  <a:cs typeface="Gill Sans"/>
                  <a:sym typeface="Gill Sans"/>
                </a:rPr>
                <a:t>It takes </a:t>
              </a:r>
              <a:r>
                <a:rPr lang="en-US" sz="1800" b="0" i="1" u="none" strike="noStrike" cap="none">
                  <a:solidFill>
                    <a:srgbClr val="31859B"/>
                  </a:solidFill>
                  <a:latin typeface="Gill Sans"/>
                  <a:ea typeface="Gill Sans"/>
                  <a:cs typeface="Gill Sans"/>
                  <a:sym typeface="Gill Sans"/>
                </a:rPr>
                <a:t>time</a:t>
              </a:r>
              <a:r>
                <a:rPr lang="en-US" sz="1800" b="0" i="0" u="none" strike="noStrike" cap="none">
                  <a:solidFill>
                    <a:srgbClr val="31859B"/>
                  </a:solidFill>
                  <a:latin typeface="Gill Sans"/>
                  <a:ea typeface="Gill Sans"/>
                  <a:cs typeface="Gill Sans"/>
                  <a:sym typeface="Gill Sans"/>
                </a:rPr>
                <a:t> for young children to process information and formulate responses! </a:t>
              </a:r>
              <a:endParaRPr/>
            </a:p>
          </p:txBody>
        </p:sp>
        <p:pic>
          <p:nvPicPr>
            <p:cNvPr id="241" name="Google Shape;241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4340" y="2173816"/>
              <a:ext cx="798941" cy="7653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6"/>
          <p:cNvSpPr txBox="1"/>
          <p:nvPr/>
        </p:nvSpPr>
        <p:spPr>
          <a:xfrm>
            <a:off x="6084475" y="4726450"/>
            <a:ext cx="2915400" cy="53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Wasik &amp; Iannone-Campbell (2012) p. 330</a:t>
            </a: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5942389" y="1927237"/>
            <a:ext cx="2678700" cy="2642700"/>
          </a:xfrm>
          <a:prstGeom prst="wedgeEllipseCallout">
            <a:avLst>
              <a:gd name="adj1" fmla="val -40823"/>
              <a:gd name="adj2" fmla="val 58608"/>
            </a:avLst>
          </a:prstGeom>
          <a:solidFill>
            <a:schemeClr val="accent3">
              <a:alpha val="49803"/>
            </a:scheme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</a:t>
            </a:r>
            <a:r>
              <a:rPr lang="en-US"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I tell you to ‘</a:t>
            </a:r>
            <a:r>
              <a:rPr lang="en-US" sz="16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think big</a:t>
            </a:r>
            <a:r>
              <a:rPr lang="en-US"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’, I want you to take some time and think about your answer.  Then, touch your nose to show me you are ready.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”</a:t>
            </a:r>
            <a:endParaRPr sz="16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POSITIVELY ACKNOWLEDGE CONTRIBUTIONS</a:t>
            </a:r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5440917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Speaking up can feel very risky for children who are shy or less skilled with language. </a:t>
            </a:r>
            <a:endParaRPr/>
          </a:p>
          <a:p>
            <a:pPr marL="630000" lvl="1" indent="-3060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>
                <a:solidFill>
                  <a:schemeClr val="dk1"/>
                </a:solidFill>
              </a:rPr>
              <a:t>Keep this in mind, and be enthusiastic about their contributions to the exchange!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Remember the first rule of improvisational comedy!</a:t>
            </a:r>
            <a:r>
              <a:rPr lang="en-US" sz="1600" b="1">
                <a:solidFill>
                  <a:schemeClr val="accent2"/>
                </a:solidFill>
              </a:rPr>
              <a:t> </a:t>
            </a:r>
            <a:endParaRPr sz="1600" b="1">
              <a:solidFill>
                <a:schemeClr val="accent2"/>
              </a:solidFill>
            </a:endParaRPr>
          </a:p>
          <a:p>
            <a:pPr marL="324000" lvl="1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en-US" sz="2000" b="1">
                <a:solidFill>
                  <a:schemeClr val="accent2"/>
                </a:solidFill>
              </a:rPr>
              <a:t>		“Yes, and…”</a:t>
            </a:r>
            <a:endParaRPr sz="2000" b="1">
              <a:solidFill>
                <a:srgbClr val="31859B"/>
              </a:solidFill>
            </a:endParaRPr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Differentiate your responses to off-topic comments.</a:t>
            </a:r>
            <a:endParaRPr/>
          </a:p>
          <a:p>
            <a:pPr marL="324000" lvl="1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en-US" sz="2000" b="1">
                <a:solidFill>
                  <a:schemeClr val="accent2"/>
                </a:solidFill>
              </a:rPr>
              <a:t>		</a:t>
            </a:r>
            <a:endParaRPr/>
          </a:p>
          <a:p>
            <a:pPr marL="324000" lvl="1" indent="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endParaRPr sz="2000" b="1">
              <a:solidFill>
                <a:schemeClr val="accent2"/>
              </a:solidFill>
            </a:endParaRPr>
          </a:p>
        </p:txBody>
      </p:sp>
      <p:grpSp>
        <p:nvGrpSpPr>
          <p:cNvPr id="251" name="Google Shape;251;p7"/>
          <p:cNvGrpSpPr/>
          <p:nvPr/>
        </p:nvGrpSpPr>
        <p:grpSpPr>
          <a:xfrm>
            <a:off x="5516632" y="5401104"/>
            <a:ext cx="3548164" cy="846072"/>
            <a:chOff x="4826825" y="5645348"/>
            <a:chExt cx="3548164" cy="846072"/>
          </a:xfrm>
        </p:grpSpPr>
        <p:sp>
          <p:nvSpPr>
            <p:cNvPr id="252" name="Google Shape;252;p7"/>
            <p:cNvSpPr/>
            <p:nvPr/>
          </p:nvSpPr>
          <p:spPr>
            <a:xfrm>
              <a:off x="5180732" y="5912516"/>
              <a:ext cx="31942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How can you use the “yes, and…” principle in your classroom? </a:t>
              </a:r>
              <a:endParaRPr sz="1400" b="0" i="0" u="none" strike="noStrike" cap="none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53" name="Google Shape;253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58274">
              <a:off x="4886172" y="5680877"/>
              <a:ext cx="502556" cy="775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7"/>
            <p:cNvSpPr/>
            <p:nvPr/>
          </p:nvSpPr>
          <p:spPr>
            <a:xfrm>
              <a:off x="5390553" y="5688956"/>
              <a:ext cx="2635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800" b="1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255" name="Google Shape;255;p7"/>
          <p:cNvGrpSpPr/>
          <p:nvPr/>
        </p:nvGrpSpPr>
        <p:grpSpPr>
          <a:xfrm>
            <a:off x="3368501" y="4587266"/>
            <a:ext cx="3537510" cy="993195"/>
            <a:chOff x="802884" y="-275165"/>
            <a:chExt cx="5447351" cy="1184490"/>
          </a:xfrm>
        </p:grpSpPr>
        <p:sp>
          <p:nvSpPr>
            <p:cNvPr id="256" name="Google Shape;256;p7"/>
            <p:cNvSpPr/>
            <p:nvPr/>
          </p:nvSpPr>
          <p:spPr>
            <a:xfrm>
              <a:off x="1654482" y="-275165"/>
              <a:ext cx="4595753" cy="909148"/>
            </a:xfrm>
            <a:prstGeom prst="wedgeEllipseCallout">
              <a:avLst>
                <a:gd name="adj1" fmla="val -41655"/>
                <a:gd name="adj2" fmla="val 80223"/>
              </a:avLst>
            </a:prstGeom>
            <a:solidFill>
              <a:srgbClr val="C2D5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802884" y="-170907"/>
              <a:ext cx="4915064" cy="108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914400" marR="0" lvl="0" indent="0" algn="ctr" rtl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u="sng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 a child who rarely contributes: </a:t>
              </a:r>
              <a:endParaRPr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914400" marR="0" lvl="0" indent="0" algn="ctr" rtl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Encourage participation and find a way to ask more questions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58" name="Google Shape;258;p7"/>
          <p:cNvGrpSpPr/>
          <p:nvPr/>
        </p:nvGrpSpPr>
        <p:grpSpPr>
          <a:xfrm>
            <a:off x="384410" y="4447505"/>
            <a:ext cx="3339230" cy="1703913"/>
            <a:chOff x="7711984" y="312081"/>
            <a:chExt cx="4207421" cy="1996900"/>
          </a:xfrm>
        </p:grpSpPr>
        <p:sp>
          <p:nvSpPr>
            <p:cNvPr id="259" name="Google Shape;259;p7"/>
            <p:cNvSpPr/>
            <p:nvPr/>
          </p:nvSpPr>
          <p:spPr>
            <a:xfrm>
              <a:off x="8845282" y="312081"/>
              <a:ext cx="3074123" cy="1996900"/>
            </a:xfrm>
            <a:prstGeom prst="wedgeRoundRectCallout">
              <a:avLst>
                <a:gd name="adj1" fmla="val 71875"/>
                <a:gd name="adj2" fmla="val 29569"/>
                <a:gd name="adj3" fmla="val 16667"/>
              </a:avLst>
            </a:prstGeom>
            <a:solidFill>
              <a:srgbClr val="F9E1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711984" y="555860"/>
              <a:ext cx="4180421" cy="1124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914400" marR="0" lvl="0" indent="0" algn="ctr" rtl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u="sng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 a child who often contributes:</a:t>
              </a:r>
              <a:endParaRPr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914400" marR="0" lvl="0" indent="0" algn="ctr" rtl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Identify a link </a:t>
              </a:r>
              <a:r>
                <a:rPr lang="en-US"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between child’s comment and current topic –OR-- </a:t>
              </a:r>
              <a:r>
                <a:rPr lang="en-US" sz="11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Ask them to tell more about it later</a:t>
              </a:r>
              <a:r>
                <a:rPr lang="en-US"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and bring attention back to topic at hand. 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914400" marR="0" lvl="0" indent="0" algn="ctr" rtl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9144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Set aside a time for children to come talk to you</a:t>
              </a:r>
              <a:r>
                <a:rPr lang="en-US"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 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61" name="Google Shape;261;p7" descr="Image result for raise hand clipart"/>
          <p:cNvPicPr preferRelativeResize="0"/>
          <p:nvPr/>
        </p:nvPicPr>
        <p:blipFill rotWithShape="1">
          <a:blip r:embed="rId4">
            <a:alphaModFix/>
          </a:blip>
          <a:srcRect l="33023" t="11728" r="33795" b="14094"/>
          <a:stretch/>
        </p:blipFill>
        <p:spPr>
          <a:xfrm>
            <a:off x="6540684" y="2258242"/>
            <a:ext cx="1283792" cy="2152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536835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lang="en-US" sz="1600"/>
              <a:t>Follow children’s interest by observing their play before trying to engage in conversation</a:t>
            </a:r>
            <a:endParaRPr/>
          </a:p>
          <a:p>
            <a:pPr marL="306000" lvl="0" indent="-306000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/>
              <a:t>Echo what the child says and add on details</a:t>
            </a:r>
            <a:endParaRPr/>
          </a:p>
          <a:p>
            <a:pPr marL="306000" lvl="0" indent="-306000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/>
              <a:t>Model correct grammar without directly correcting children</a:t>
            </a:r>
            <a:endParaRPr/>
          </a:p>
          <a:p>
            <a:pPr marL="306000" lvl="0" indent="-212527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306000" lvl="0" indent="-212527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306000" lvl="0" indent="-212527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306000" lvl="0" indent="-212527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306000" lvl="0" indent="-212527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306000" lvl="0" indent="-212527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306000" lvl="0" indent="-306000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/>
              <a:t>Particularly useful for ELL children</a:t>
            </a:r>
            <a:endParaRPr sz="1600"/>
          </a:p>
        </p:txBody>
      </p:sp>
      <p:sp>
        <p:nvSpPr>
          <p:cNvPr id="268" name="Google Shape;268;p8"/>
          <p:cNvSpPr/>
          <p:nvPr/>
        </p:nvSpPr>
        <p:spPr>
          <a:xfrm flipH="1">
            <a:off x="509743" y="3746314"/>
            <a:ext cx="2237597" cy="1560140"/>
          </a:xfrm>
          <a:prstGeom prst="wedgeEllipseCallout">
            <a:avLst>
              <a:gd name="adj1" fmla="val 43398"/>
              <a:gd name="adj2" fmla="val 57842"/>
            </a:avLst>
          </a:prstGeom>
          <a:solidFill>
            <a:srgbClr val="DAEEF3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9" name="Google Shape;269;p8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EXTEND &amp; ELABORATE SHORT UTTERANCES</a:t>
            </a:r>
            <a:endParaRPr/>
          </a:p>
        </p:txBody>
      </p:sp>
      <p:sp>
        <p:nvSpPr>
          <p:cNvPr id="270" name="Google Shape;270;p8"/>
          <p:cNvSpPr/>
          <p:nvPr/>
        </p:nvSpPr>
        <p:spPr>
          <a:xfrm>
            <a:off x="2620493" y="3493246"/>
            <a:ext cx="2906400" cy="2096100"/>
          </a:xfrm>
          <a:prstGeom prst="wedgeEllipseCallout">
            <a:avLst>
              <a:gd name="adj1" fmla="val 43398"/>
              <a:gd name="adj2" fmla="val 57842"/>
            </a:avLst>
          </a:prstGeom>
          <a:solidFill>
            <a:srgbClr val="92CCDC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6015716" y="2894094"/>
            <a:ext cx="2511118" cy="1075249"/>
          </a:xfrm>
          <a:prstGeom prst="wedgeEllipseCallout">
            <a:avLst>
              <a:gd name="adj1" fmla="val -37457"/>
              <a:gd name="adj2" fmla="val -79844"/>
            </a:avLst>
          </a:prstGeom>
          <a:solidFill>
            <a:srgbClr val="F3C358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2" name="Google Shape;272;p8"/>
          <p:cNvSpPr/>
          <p:nvPr/>
        </p:nvSpPr>
        <p:spPr>
          <a:xfrm flipH="1">
            <a:off x="6794126" y="2085127"/>
            <a:ext cx="1971781" cy="660404"/>
          </a:xfrm>
          <a:prstGeom prst="wedgeEllipseCallout">
            <a:avLst>
              <a:gd name="adj1" fmla="val 43398"/>
              <a:gd name="adj2" fmla="val 57842"/>
            </a:avLst>
          </a:prstGeom>
          <a:solidFill>
            <a:srgbClr val="FCF0D3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73" name="Google Shape;273;p8"/>
          <p:cNvGrpSpPr/>
          <p:nvPr/>
        </p:nvGrpSpPr>
        <p:grpSpPr>
          <a:xfrm>
            <a:off x="5588579" y="4693404"/>
            <a:ext cx="3177328" cy="1224863"/>
            <a:chOff x="5110934" y="5370617"/>
            <a:chExt cx="2635658" cy="1224863"/>
          </a:xfrm>
        </p:grpSpPr>
        <p:sp>
          <p:nvSpPr>
            <p:cNvPr id="274" name="Google Shape;274;p8"/>
            <p:cNvSpPr/>
            <p:nvPr/>
          </p:nvSpPr>
          <p:spPr>
            <a:xfrm>
              <a:off x="5234948" y="5615510"/>
              <a:ext cx="2387631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What is one activity or time of the day when you could use “extend and elaborate” strategies with an individual child?</a:t>
              </a:r>
              <a:endParaRPr sz="1400" b="0" cap="none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75" name="Google Shape;275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248136">
              <a:off x="7319455" y="6153565"/>
              <a:ext cx="250792" cy="4107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8"/>
            <p:cNvSpPr/>
            <p:nvPr/>
          </p:nvSpPr>
          <p:spPr>
            <a:xfrm>
              <a:off x="5110934" y="5370617"/>
              <a:ext cx="26356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800" b="1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277" name="Google Shape;277;p8"/>
          <p:cNvSpPr txBox="1"/>
          <p:nvPr/>
        </p:nvSpPr>
        <p:spPr>
          <a:xfrm>
            <a:off x="6902225" y="2183650"/>
            <a:ext cx="172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en-US" b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CHILD</a:t>
            </a:r>
            <a:r>
              <a:rPr lang="en-US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: </a:t>
            </a:r>
            <a:r>
              <a:rPr lang="en-US" i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I drive car.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Google Shape;278;p8"/>
          <p:cNvSpPr txBox="1"/>
          <p:nvPr/>
        </p:nvSpPr>
        <p:spPr>
          <a:xfrm>
            <a:off x="6357300" y="3042100"/>
            <a:ext cx="1782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en-US" b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TEACHER</a:t>
            </a:r>
            <a:r>
              <a:rPr lang="en-US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: </a:t>
            </a:r>
            <a:r>
              <a:rPr lang="en-US" i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You are driving the car down the road!</a:t>
            </a:r>
            <a:endParaRPr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9" name="Google Shape;279;p8"/>
          <p:cNvSpPr txBox="1"/>
          <p:nvPr/>
        </p:nvSpPr>
        <p:spPr>
          <a:xfrm>
            <a:off x="657400" y="3847188"/>
            <a:ext cx="1905600" cy="13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CHILD</a:t>
            </a:r>
            <a:r>
              <a:rPr lang="en-US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: </a:t>
            </a:r>
            <a:r>
              <a:rPr lang="en-US" i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The Wolf </a:t>
            </a:r>
            <a:r>
              <a:rPr lang="en-US" i="1" u="sng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goed</a:t>
            </a:r>
            <a:r>
              <a:rPr lang="en-US" i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 to the other house made of rocks and he </a:t>
            </a:r>
            <a:r>
              <a:rPr lang="en-US" i="1" u="sng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blewed it down too</a:t>
            </a:r>
            <a:r>
              <a:rPr lang="en-US" i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!</a:t>
            </a:r>
            <a:endParaRPr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0" name="Google Shape;280;p8"/>
          <p:cNvSpPr txBox="1"/>
          <p:nvPr/>
        </p:nvSpPr>
        <p:spPr>
          <a:xfrm>
            <a:off x="2956900" y="3696288"/>
            <a:ext cx="2237700" cy="16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en-US" b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TEACHER</a:t>
            </a:r>
            <a:r>
              <a:rPr lang="en-US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: </a:t>
            </a:r>
            <a:r>
              <a:rPr lang="en-US" i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Wow, you think the Wolf </a:t>
            </a:r>
            <a:r>
              <a:rPr lang="en-US" i="1" u="sng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went</a:t>
            </a:r>
            <a:r>
              <a:rPr lang="en-US" i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 to the house made of stone and </a:t>
            </a:r>
            <a:r>
              <a:rPr lang="en-US" i="1" u="sng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blew</a:t>
            </a:r>
            <a:r>
              <a:rPr lang="en-US" i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 it down? Hmm…What do you think would happen if he </a:t>
            </a:r>
            <a:r>
              <a:rPr lang="en-US" i="1" u="sng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couldn’t blow the house down</a:t>
            </a:r>
            <a:r>
              <a:rPr lang="en-US" i="1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  <a:r>
              <a:rPr lang="en-US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endParaRPr b="1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ENCOURAGE CONVERSATION AMONG PEERS</a:t>
            </a:r>
            <a:endParaRPr/>
          </a:p>
        </p:txBody>
      </p:sp>
      <p:sp>
        <p:nvSpPr>
          <p:cNvPr id="287" name="Google Shape;287;p9"/>
          <p:cNvSpPr txBox="1">
            <a:spLocks noGrp="1"/>
          </p:cNvSpPr>
          <p:nvPr>
            <p:ph type="body" idx="1"/>
          </p:nvPr>
        </p:nvSpPr>
        <p:spPr>
          <a:xfrm>
            <a:off x="581193" y="2085126"/>
            <a:ext cx="5084746" cy="465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Teach children how to actively listen to what others are saying</a:t>
            </a:r>
            <a:endParaRPr/>
          </a:p>
          <a:p>
            <a:pPr marL="630000" lvl="1" indent="-3060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/>
              <a:t>Keep eyes on the speaker (even if it means turning around)</a:t>
            </a:r>
            <a:endParaRPr/>
          </a:p>
          <a:p>
            <a:pPr marL="630000" lvl="1" indent="-306000" algn="l" rtl="0">
              <a:spcBef>
                <a:spcPts val="280"/>
              </a:spcBef>
              <a:spcAft>
                <a:spcPts val="0"/>
              </a:spcAft>
              <a:buSzPts val="1288"/>
              <a:buChar char="◼"/>
            </a:pPr>
            <a:r>
              <a:rPr lang="en-US" sz="1400"/>
              <a:t>Do not talk while the speaker is talking</a:t>
            </a:r>
            <a:endParaRPr/>
          </a:p>
          <a:p>
            <a:pPr marL="306000" lvl="0" indent="-306000" algn="l" rtl="0">
              <a:spcBef>
                <a:spcPts val="3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Highlight and compare children’s responses</a:t>
            </a:r>
            <a:endParaRPr/>
          </a:p>
          <a:p>
            <a:pPr marL="630000" lvl="1" indent="-3060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/>
              <a:t>“Selah, your idea sounds different from Cameron’s…”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Suggest questions for peers to ask each other</a:t>
            </a:r>
            <a:endParaRPr/>
          </a:p>
          <a:p>
            <a:pPr marL="630000" lvl="1" indent="-3060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/>
              <a:t>“Jayla, why don’t you ask Tyler to tell you what he likes to do when he’s wearing his new shoes. “</a:t>
            </a:r>
            <a:endParaRPr/>
          </a:p>
          <a:p>
            <a:pPr marL="1602000" lvl="4" indent="-233999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rgbClr val="31859B"/>
                </a:solidFill>
              </a:rPr>
              <a:t>Turn &amp; Talk / Shoulder Partners</a:t>
            </a:r>
            <a:endParaRPr/>
          </a:p>
          <a:p>
            <a:pPr marL="1899999" lvl="5" indent="-2286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>
                <a:solidFill>
                  <a:schemeClr val="dk1"/>
                </a:solidFill>
              </a:rPr>
              <a:t>“Turn to your Shoulder Partner and tell them…”</a:t>
            </a:r>
            <a:endParaRPr/>
          </a:p>
          <a:p>
            <a:pPr marL="1899999" lvl="5" indent="-228600" algn="l" rtl="0">
              <a:spcBef>
                <a:spcPts val="280"/>
              </a:spcBef>
              <a:spcAft>
                <a:spcPts val="0"/>
              </a:spcAft>
              <a:buSzPts val="1288"/>
              <a:buChar char="◼"/>
            </a:pPr>
            <a:r>
              <a:rPr lang="en-US" sz="1400">
                <a:solidFill>
                  <a:schemeClr val="dk1"/>
                </a:solidFill>
              </a:rPr>
              <a:t>Call on a few children to share </a:t>
            </a:r>
            <a:r>
              <a:rPr lang="en-US" sz="1400" i="1">
                <a:solidFill>
                  <a:schemeClr val="dk1"/>
                </a:solidFill>
              </a:rPr>
              <a:t>their friends’ </a:t>
            </a:r>
            <a:r>
              <a:rPr lang="en-US" sz="1400">
                <a:solidFill>
                  <a:schemeClr val="dk1"/>
                </a:solidFill>
              </a:rPr>
              <a:t>responses</a:t>
            </a:r>
            <a:endParaRPr/>
          </a:p>
          <a:p>
            <a:pPr marL="1671399" lvl="5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endParaRPr sz="1400">
              <a:solidFill>
                <a:srgbClr val="17365D"/>
              </a:solidFill>
            </a:endParaRPr>
          </a:p>
          <a:p>
            <a:pPr marL="1899999" lvl="5" indent="-146811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endParaRPr sz="1400">
              <a:solidFill>
                <a:srgbClr val="17365D"/>
              </a:solidFill>
            </a:endParaRPr>
          </a:p>
        </p:txBody>
      </p:sp>
      <p:grpSp>
        <p:nvGrpSpPr>
          <p:cNvPr id="288" name="Google Shape;288;p9"/>
          <p:cNvGrpSpPr/>
          <p:nvPr/>
        </p:nvGrpSpPr>
        <p:grpSpPr>
          <a:xfrm>
            <a:off x="5832164" y="4669316"/>
            <a:ext cx="3055301" cy="972193"/>
            <a:chOff x="5180733" y="5340813"/>
            <a:chExt cx="3055301" cy="972193"/>
          </a:xfrm>
        </p:grpSpPr>
        <p:sp>
          <p:nvSpPr>
            <p:cNvPr id="289" name="Google Shape;289;p9"/>
            <p:cNvSpPr/>
            <p:nvPr/>
          </p:nvSpPr>
          <p:spPr>
            <a:xfrm>
              <a:off x="5180733" y="5574342"/>
              <a:ext cx="3055301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What expectations have you established for speaking and listening during group time?</a:t>
              </a:r>
              <a:endParaRPr sz="1400" b="0" cap="none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90" name="Google Shape;290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58274">
              <a:off x="5247937" y="5366220"/>
              <a:ext cx="282055" cy="4349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9"/>
            <p:cNvSpPr/>
            <p:nvPr/>
          </p:nvSpPr>
          <p:spPr>
            <a:xfrm>
              <a:off x="5528412" y="5340813"/>
              <a:ext cx="23599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600" b="1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6230048" y="1934673"/>
            <a:ext cx="2340896" cy="1765858"/>
          </a:xfrm>
          <a:prstGeom prst="wedgeEllipseCallout">
            <a:avLst>
              <a:gd name="adj1" fmla="val -64235"/>
              <a:gd name="adj2" fmla="val -32696"/>
            </a:avLst>
          </a:prstGeom>
          <a:solidFill>
            <a:srgbClr val="8CB3E3">
              <a:alpha val="49803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can we show Charlotte we care about what she’s saying?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93" name="Google Shape;293;p9"/>
          <p:cNvGrpSpPr/>
          <p:nvPr/>
        </p:nvGrpSpPr>
        <p:grpSpPr>
          <a:xfrm rot="529261">
            <a:off x="4914462" y="7299941"/>
            <a:ext cx="1371600" cy="1390140"/>
            <a:chOff x="2797337" y="4877162"/>
            <a:chExt cx="1371600" cy="1390140"/>
          </a:xfrm>
        </p:grpSpPr>
        <p:sp>
          <p:nvSpPr>
            <p:cNvPr id="294" name="Google Shape;294;p9"/>
            <p:cNvSpPr/>
            <p:nvPr/>
          </p:nvSpPr>
          <p:spPr>
            <a:xfrm>
              <a:off x="2797337" y="4895702"/>
              <a:ext cx="1371600" cy="1371600"/>
            </a:xfrm>
            <a:prstGeom prst="rect">
              <a:avLst/>
            </a:prstGeom>
            <a:solidFill>
              <a:srgbClr val="F2DADA"/>
            </a:solidFill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MY TURN TO LISTEN</a:t>
              </a:r>
              <a:endPara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95" name="Google Shape;295;p9" descr="Image result for ear line drawi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00099">
              <a:off x="3200034" y="4920120"/>
              <a:ext cx="567754" cy="8349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" name="Google Shape;296;p9"/>
          <p:cNvGrpSpPr/>
          <p:nvPr/>
        </p:nvGrpSpPr>
        <p:grpSpPr>
          <a:xfrm>
            <a:off x="3375159" y="7178638"/>
            <a:ext cx="1371600" cy="1371600"/>
            <a:chOff x="4852127" y="5000199"/>
            <a:chExt cx="1371600" cy="1371600"/>
          </a:xfrm>
        </p:grpSpPr>
        <p:sp>
          <p:nvSpPr>
            <p:cNvPr id="297" name="Google Shape;297;p9"/>
            <p:cNvSpPr/>
            <p:nvPr/>
          </p:nvSpPr>
          <p:spPr>
            <a:xfrm>
              <a:off x="4852127" y="5000199"/>
              <a:ext cx="1371600" cy="1371600"/>
            </a:xfrm>
            <a:prstGeom prst="rect">
              <a:avLst/>
            </a:prstGeom>
            <a:solidFill>
              <a:srgbClr val="EAF1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MY TURN TO TALK</a:t>
              </a:r>
              <a:endPara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98" name="Google Shape;298;p9" descr="smile mouth clipart black and white"/>
            <p:cNvPicPr preferRelativeResize="0"/>
            <p:nvPr/>
          </p:nvPicPr>
          <p:blipFill rotWithShape="1">
            <a:blip r:embed="rId5">
              <a:alphaModFix/>
            </a:blip>
            <a:srcRect l="2917" t="5301" r="1380" b="8760"/>
            <a:stretch/>
          </p:blipFill>
          <p:spPr>
            <a:xfrm rot="-621435">
              <a:off x="4960556" y="5652650"/>
              <a:ext cx="1223969" cy="547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606" y="5073432"/>
            <a:ext cx="933076" cy="940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0" name="Google Shape;300;p9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366017">
            <a:off x="1052456" y="4826588"/>
            <a:ext cx="803732" cy="81444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PD COLOR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BACC6"/>
      </a:accent1>
      <a:accent2>
        <a:srgbClr val="C0504D"/>
      </a:accent2>
      <a:accent3>
        <a:srgbClr val="9BBB59"/>
      </a:accent3>
      <a:accent4>
        <a:srgbClr val="C88E0E"/>
      </a:accent4>
      <a:accent5>
        <a:srgbClr val="1F497D"/>
      </a:accent5>
      <a:accent6>
        <a:srgbClr val="F0B42F"/>
      </a:accent6>
      <a:hlink>
        <a:srgbClr val="C88E0E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1685</Words>
  <Application>Microsoft Macintosh PowerPoint</Application>
  <PresentationFormat>On-screen Show (4:3)</PresentationFormat>
  <Paragraphs>211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Gill Sans</vt:lpstr>
      <vt:lpstr>Gill Sans MT</vt:lpstr>
      <vt:lpstr>Montserrat Medium</vt:lpstr>
      <vt:lpstr>Calibri</vt:lpstr>
      <vt:lpstr>Arial</vt:lpstr>
      <vt:lpstr>Century Gothic</vt:lpstr>
      <vt:lpstr>Noto Sans Symbols</vt:lpstr>
      <vt:lpstr>Caveat</vt:lpstr>
      <vt:lpstr>Times New Roman</vt:lpstr>
      <vt:lpstr>Dividend</vt:lpstr>
      <vt:lpstr>Increasing  Teacher Listening &amp; Child Talk</vt:lpstr>
      <vt:lpstr>THE “MAGIC 8” CLASSROOM PRACTICES</vt:lpstr>
      <vt:lpstr>WHY LISTENING TO CHILDREN MATTERS</vt:lpstr>
      <vt:lpstr>STRATEGIES FOR SUPPORTING CHILD TALK</vt:lpstr>
      <vt:lpstr>USE AUTHENTIC OPEN-ENDED QUESTIONS</vt:lpstr>
      <vt:lpstr>ALLOW WAIT TIME FOR RESPONSES</vt:lpstr>
      <vt:lpstr>POSITIVELY ACKNOWLEDGE CONTRIBUTIONS</vt:lpstr>
      <vt:lpstr>EXTEND &amp; ELABORATE SHORT UTTERANCES</vt:lpstr>
      <vt:lpstr>ENCOURAGE CONVERSATION AMONG PEERS</vt:lpstr>
      <vt:lpstr>PROVIDE SCAFFOLDS FOR CHILDREN WITH LIMITED LANGUAGE SKILLS</vt:lpstr>
      <vt:lpstr>HENNY PENNY BOOK DISCUSSION: ROLE PLAY</vt:lpstr>
      <vt:lpstr>HENNY PENNY BOOK DISCUSSION: ROLE PLAY</vt:lpstr>
      <vt:lpstr>SPECIAL THANKS &amp; ADDITIONAL RESOURCES</vt:lpstr>
      <vt:lpstr>INDIVIDUAL IMAGE SOURCES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Increasing  Teacher Listening &amp; Child Talk</dc:title>
  <dc:creator>Alana Tunstel</dc:creator>
  <cp:lastModifiedBy>Microsoft Office User</cp:lastModifiedBy>
  <cp:revision>1</cp:revision>
  <dcterms:created xsi:type="dcterms:W3CDTF">2016-08-10T02:42:45Z</dcterms:created>
  <dcterms:modified xsi:type="dcterms:W3CDTF">2021-06-09T16:48:44Z</dcterms:modified>
</cp:coreProperties>
</file>